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62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breeze.wav"/>
          </p:stSnd>
        </p:sndAc>
      </p:transition>
    </mc:Choice>
    <mc:Fallback xmlns="">
      <p:transition spd="slow">
        <p:sndAc>
          <p:stSnd>
            <p:snd r:embed="rId3" name="breez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70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breeze.wav"/>
          </p:stSnd>
        </p:sndAc>
      </p:transition>
    </mc:Choice>
    <mc:Fallback xmlns="">
      <p:transition spd="slow">
        <p:sndAc>
          <p:stSnd>
            <p:snd r:embed="rId3" name="breez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40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breeze.wav"/>
          </p:stSnd>
        </p:sndAc>
      </p:transition>
    </mc:Choice>
    <mc:Fallback xmlns="">
      <p:transition spd="slow">
        <p:sndAc>
          <p:stSnd>
            <p:snd r:embed="rId3" name="breez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15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breeze.wav"/>
          </p:stSnd>
        </p:sndAc>
      </p:transition>
    </mc:Choice>
    <mc:Fallback xmlns="">
      <p:transition spd="slow">
        <p:sndAc>
          <p:stSnd>
            <p:snd r:embed="rId3" name="breez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44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breeze.wav"/>
          </p:stSnd>
        </p:sndAc>
      </p:transition>
    </mc:Choice>
    <mc:Fallback xmlns="">
      <p:transition spd="slow">
        <p:sndAc>
          <p:stSnd>
            <p:snd r:embed="rId3" name="breez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71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breeze.wav"/>
          </p:stSnd>
        </p:sndAc>
      </p:transition>
    </mc:Choice>
    <mc:Fallback xmlns="">
      <p:transition spd="slow">
        <p:sndAc>
          <p:stSnd>
            <p:snd r:embed="rId3" name="breez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4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breeze.wav"/>
          </p:stSnd>
        </p:sndAc>
      </p:transition>
    </mc:Choice>
    <mc:Fallback xmlns="">
      <p:transition spd="slow">
        <p:sndAc>
          <p:stSnd>
            <p:snd r:embed="rId3" name="breez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90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breeze.wav"/>
          </p:stSnd>
        </p:sndAc>
      </p:transition>
    </mc:Choice>
    <mc:Fallback xmlns="">
      <p:transition spd="slow">
        <p:sndAc>
          <p:stSnd>
            <p:snd r:embed="rId3" name="breez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1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breeze.wav"/>
          </p:stSnd>
        </p:sndAc>
      </p:transition>
    </mc:Choice>
    <mc:Fallback xmlns="">
      <p:transition spd="slow">
        <p:sndAc>
          <p:stSnd>
            <p:snd r:embed="rId3" name="breez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35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breeze.wav"/>
          </p:stSnd>
        </p:sndAc>
      </p:transition>
    </mc:Choice>
    <mc:Fallback xmlns="">
      <p:transition spd="slow">
        <p:sndAc>
          <p:stSnd>
            <p:snd r:embed="rId3" name="breez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97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breeze.wav"/>
          </p:stSnd>
        </p:sndAc>
      </p:transition>
    </mc:Choice>
    <mc:Fallback xmlns="">
      <p:transition spd="slow">
        <p:sndAc>
          <p:stSnd>
            <p:snd r:embed="rId3" name="breez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28C20-7D0F-4A72-B87A-85140154CC4E}" type="datetimeFigureOut">
              <a:rPr lang="en-US" smtClean="0"/>
              <a:t>3/9/2017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65D3E-D897-40F9-AD01-FDE00ECA87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966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3" name="breeze.wav"/>
          </p:stSnd>
        </p:sndAc>
      </p:transition>
    </mc:Choice>
    <mc:Fallback xmlns="">
      <p:transition spd="slow">
        <p:sndAc>
          <p:stSnd>
            <p:snd r:embed="rId14" name="breeze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9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Copy\Handicap Interational\100 -- Shelter Inclusion\Trainings\Ressources\Illustrator\Context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36512" y="-27383"/>
            <a:ext cx="9180000" cy="469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Copy\Handicap Interational\100 -- Shelter Inclusion\Trainings\Ressources\Illustrator\WheelC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84244"/>
            <a:ext cx="609279" cy="86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D:\Copy\Handicap Interational\100 -- Shelter Inclusion\Trainings\Ressources\Illustrator\Crutche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584" y="2522201"/>
            <a:ext cx="490158" cy="88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50482"/>
            <a:ext cx="829644" cy="1308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942" y="3018754"/>
            <a:ext cx="1423007" cy="135526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385962" y="2348880"/>
            <a:ext cx="963472" cy="138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489" y="2359858"/>
            <a:ext cx="832936" cy="120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 descr="Z:\home\swm\MEGA\Handicap\200 - Graphic Production\HQ\Ressources\solutions-24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6326" y="2543174"/>
            <a:ext cx="749810" cy="81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952" y="116632"/>
            <a:ext cx="2785746" cy="100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4670092"/>
            <a:ext cx="9143488" cy="21879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</a:rPr>
              <a:t>Handicap International </a:t>
            </a:r>
            <a:endParaRPr lang="en-US" sz="5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09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breeze.wav"/>
          </p:stSnd>
        </p:sndAc>
      </p:transition>
    </mc:Choice>
    <mc:Fallback xmlns="">
      <p:transition spd="slow">
        <p:sndAc>
          <p:stSnd>
            <p:snd r:embed="rId12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3450" y="4077072"/>
            <a:ext cx="2901306" cy="29898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3848" y="274638"/>
            <a:ext cx="5482952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Organizational Profile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80" y="188640"/>
            <a:ext cx="2785746" cy="1008000"/>
          </a:xfrm>
        </p:spPr>
      </p:pic>
      <p:sp>
        <p:nvSpPr>
          <p:cNvPr id="5" name="TextBox 4"/>
          <p:cNvSpPr txBox="1"/>
          <p:nvPr/>
        </p:nvSpPr>
        <p:spPr>
          <a:xfrm>
            <a:off x="755576" y="1412776"/>
            <a:ext cx="80648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Federation of national associations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United States of America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France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Switzerland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Germany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Canada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Luxemburg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United Kingdom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Operational in over 60 countries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In Lebanon, commenced development operation in 1992, mine action in 2006 and humanitarian action in 2012</a:t>
            </a:r>
          </a:p>
        </p:txBody>
      </p:sp>
      <p:pic>
        <p:nvPicPr>
          <p:cNvPr id="2050" name="Picture 2" descr="c_Till-Mayer_Handicap-International_Deminer_in_jungle_with_detecto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61" y="4711360"/>
            <a:ext cx="3034456" cy="201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_Brice-Blondel_Handicap-International_Woman_receiving_physical_therap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900" y="4725368"/>
            <a:ext cx="3024000" cy="201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28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breeze.wav"/>
          </p:stSnd>
        </p:sndAc>
      </p:transition>
    </mc:Choice>
    <mc:Fallback xmlns="">
      <p:transition spd="slow">
        <p:sndAc>
          <p:stSnd>
            <p:snd r:embed="rId7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840" y="413792"/>
            <a:ext cx="5976664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Services Provided in </a:t>
            </a:r>
            <a:r>
              <a:rPr lang="en-US" b="1" dirty="0" smtClean="0"/>
              <a:t>North Lebanon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Inclusion</a:t>
            </a:r>
          </a:p>
          <a:p>
            <a:r>
              <a:rPr lang="en-US" dirty="0" smtClean="0"/>
              <a:t>Physical &amp; functional rehabilitation</a:t>
            </a:r>
          </a:p>
          <a:p>
            <a:r>
              <a:rPr lang="en-US" dirty="0" smtClean="0"/>
              <a:t>Psycho-Social Support Services</a:t>
            </a:r>
          </a:p>
          <a:p>
            <a:r>
              <a:rPr lang="en-US" dirty="0" smtClean="0"/>
              <a:t>Referral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80" y="188640"/>
            <a:ext cx="2785746" cy="1008000"/>
          </a:xfrm>
          <a:prstGeom prst="rect">
            <a:avLst/>
          </a:prstGeom>
        </p:spPr>
      </p:pic>
      <p:pic>
        <p:nvPicPr>
          <p:cNvPr id="5" name="Picture 6" descr="Z:\home\swm\MEGA\Handicap\200 - Graphic Production\HQ\Ressources\Society-1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76180"/>
            <a:ext cx="6393372" cy="2896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98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breeze.wav"/>
          </p:stSnd>
        </p:sndAc>
      </p:transition>
    </mc:Choice>
    <mc:Fallback xmlns="">
      <p:transition spd="slow">
        <p:sndAc>
          <p:stSnd>
            <p:snd r:embed="rId5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3096344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Inclusion</a:t>
            </a:r>
            <a:endParaRPr lang="en-US" b="1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80" y="188640"/>
            <a:ext cx="2785746" cy="1008000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2996952"/>
            <a:ext cx="4119071" cy="439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>
            <a:off x="5940152" y="5445224"/>
            <a:ext cx="705394" cy="705394"/>
          </a:xfrm>
          <a:prstGeom prst="ellipse">
            <a:avLst/>
          </a:prstGeom>
          <a:solidFill>
            <a:srgbClr val="FF0000">
              <a:alpha val="50196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 rot="20800356">
            <a:off x="7050014" y="3396395"/>
            <a:ext cx="1010577" cy="376118"/>
          </a:xfrm>
          <a:prstGeom prst="roundRect">
            <a:avLst>
              <a:gd name="adj" fmla="val 46003"/>
            </a:avLst>
          </a:prstGeom>
          <a:solidFill>
            <a:srgbClr val="D9D9D9">
              <a:alpha val="69804"/>
            </a:srgbClr>
          </a:solidFill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</a:rPr>
              <a:t>90 cm</a:t>
            </a:r>
            <a:endParaRPr lang="en-GB" sz="1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6790709" y="5008024"/>
            <a:ext cx="1010577" cy="376118"/>
          </a:xfrm>
          <a:prstGeom prst="roundRect">
            <a:avLst>
              <a:gd name="adj" fmla="val 46003"/>
            </a:avLst>
          </a:prstGeom>
          <a:solidFill>
            <a:srgbClr val="D9D9D9">
              <a:alpha val="69804"/>
            </a:srgbClr>
          </a:solidFill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</a:rPr>
              <a:t>90 cm</a:t>
            </a:r>
            <a:endParaRPr lang="en-GB" sz="1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4830834" y="5513314"/>
            <a:ext cx="1010577" cy="376118"/>
          </a:xfrm>
          <a:prstGeom prst="roundRect">
            <a:avLst>
              <a:gd name="adj" fmla="val 46003"/>
            </a:avLst>
          </a:prstGeom>
          <a:solidFill>
            <a:srgbClr val="D9D9D9">
              <a:alpha val="69804"/>
            </a:srgbClr>
          </a:solidFill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</a:rPr>
              <a:t>90 cm</a:t>
            </a:r>
            <a:endParaRPr lang="en-GB" sz="1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7382173" y="5519093"/>
            <a:ext cx="916303" cy="376118"/>
          </a:xfrm>
          <a:prstGeom prst="roundRect">
            <a:avLst>
              <a:gd name="adj" fmla="val 46003"/>
            </a:avLst>
          </a:prstGeom>
          <a:solidFill>
            <a:srgbClr val="D9D9D9">
              <a:alpha val="69804"/>
            </a:srgbClr>
          </a:solidFill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50 cm</a:t>
            </a:r>
            <a:endParaRPr lang="en-GB" sz="1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21238344">
            <a:off x="6431970" y="6236057"/>
            <a:ext cx="1010577" cy="376118"/>
          </a:xfrm>
          <a:prstGeom prst="roundRect">
            <a:avLst>
              <a:gd name="adj" fmla="val 46003"/>
            </a:avLst>
          </a:prstGeom>
          <a:solidFill>
            <a:srgbClr val="D9D9D9">
              <a:alpha val="69804"/>
            </a:srgbClr>
          </a:solidFill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GB" sz="1800" b="1" dirty="0" smtClean="0">
                <a:solidFill>
                  <a:srgbClr val="FF0000"/>
                </a:solidFill>
              </a:rPr>
              <a:t>7.5 </a:t>
            </a:r>
            <a:r>
              <a:rPr lang="en-GB" sz="1800" b="1" dirty="0" err="1" smtClean="0">
                <a:solidFill>
                  <a:srgbClr val="FF0000"/>
                </a:solidFill>
              </a:rPr>
              <a:t>mt</a:t>
            </a:r>
            <a:endParaRPr lang="en-GB" sz="1800" b="1" dirty="0">
              <a:solidFill>
                <a:srgbClr val="FF0000"/>
              </a:solidFill>
            </a:endParaRPr>
          </a:p>
        </p:txBody>
      </p:sp>
      <p:pic>
        <p:nvPicPr>
          <p:cNvPr id="15" name="Picture 7" descr="D:\Copy\Handicap Interational\100 -- Shelter Inclusion\Trainings\Ressources\Illustrator\WheelCh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14710" y="5511359"/>
            <a:ext cx="956301" cy="127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787560" y="5008024"/>
            <a:ext cx="1010577" cy="376118"/>
          </a:xfrm>
          <a:prstGeom prst="roundRect">
            <a:avLst>
              <a:gd name="adj" fmla="val 46003"/>
            </a:avLst>
          </a:prstGeom>
          <a:solidFill>
            <a:srgbClr val="D9D9D9">
              <a:alpha val="69804"/>
            </a:srgbClr>
          </a:solidFill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GB" sz="1800" b="1" dirty="0" smtClean="0">
                <a:solidFill>
                  <a:srgbClr val="FF0000"/>
                </a:solidFill>
              </a:rPr>
              <a:t>1 : 15</a:t>
            </a:r>
            <a:endParaRPr lang="en-GB" sz="1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0180" y="1628800"/>
            <a:ext cx="7710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Provide awareness sessions about accessibility and inclusion of persons with specific needs in humanitarian projects and public life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Provision of coaching schemes for humanitarian projects and also of technical trainings for staff of international organizations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679934" y="3140968"/>
            <a:ext cx="3240360" cy="352322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Collaboration with UNICEF to make WASH projects inclusive – November - December 2016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Coaching Medair in their Elderly Disabled Shelter Improvement Project – November 2016 to present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84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breeze.wav"/>
          </p:stSnd>
        </p:sndAc>
      </p:transition>
    </mc:Choice>
    <mc:Fallback xmlns="">
      <p:transition spd="slow">
        <p:sndAc>
          <p:stSnd>
            <p:snd r:embed="rId6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9832" y="332656"/>
            <a:ext cx="4906888" cy="1143000"/>
          </a:xfrm>
        </p:spPr>
        <p:txBody>
          <a:bodyPr/>
          <a:lstStyle/>
          <a:p>
            <a:r>
              <a:rPr lang="en-US" b="1" dirty="0" smtClean="0"/>
              <a:t>Rehabilitation</a:t>
            </a:r>
            <a:endParaRPr lang="en-US" b="1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80" y="188640"/>
            <a:ext cx="2785746" cy="100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0238" y="1508591"/>
            <a:ext cx="7710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Physical therapy for persons with physical &amp; functional limitations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Mobility assistive devices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Prosthesis &amp; orthosis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Caregiver training and advisory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604376" y="2996952"/>
            <a:ext cx="3666697" cy="346669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pic>
        <p:nvPicPr>
          <p:cNvPr id="7" name="Picture 7" descr="D:\Copy\Handicap Interational\100 -- Shelter Inclusion\Trainings\Ressources\Illustrator\WheelC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4058731"/>
            <a:ext cx="812304" cy="1149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D:\Copy\Handicap Interational\100 -- Shelter Inclusion\Trainings\Ressources\Illustrator\eld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9712" y="3088701"/>
            <a:ext cx="704310" cy="131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Copy\Handicap Interational\100 -- Shelter Inclusion\Trainings\Ressources\Illustrator\Crutches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4037486"/>
            <a:ext cx="702785" cy="126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Copy\Handicap Interational\100 -- Shelter Inclusion\Trainings\Ressources\Illustrator\People-3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58347" y="4320338"/>
            <a:ext cx="1140907" cy="206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4572000" y="1984201"/>
            <a:ext cx="3384376" cy="447944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Items provided include beds, hygiene kits, portable toilet chairs, bed sheets, wheelchairs, radios, food mixers, among many others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Lower limb prosthesis items are provided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Rehabilitation is provided for persons with impairment who might be disabled either temporarily or permanently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All services are free of charge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No nationality restrictions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27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breeze.wav"/>
          </p:stSnd>
        </p:sndAc>
      </p:transition>
    </mc:Choice>
    <mc:Fallback xmlns="">
      <p:transition spd="slow">
        <p:sndAc>
          <p:stSnd>
            <p:snd r:embed="rId8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872" y="274638"/>
            <a:ext cx="5616624" cy="1143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Psycho-Social Support Services</a:t>
            </a:r>
            <a:endParaRPr lang="en-US" sz="3200" b="1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80" y="188640"/>
            <a:ext cx="2785746" cy="100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2246" y="1412776"/>
            <a:ext cx="77101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Services are provided for beneficiaries of rehabilitation and their household members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Beneficiaries participate in individual, family or group sessions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Activities include psycho-education, individual, family or group support, awareness sessions, and recreational activities</a:t>
            </a:r>
            <a:endParaRPr lang="en-US" dirty="0"/>
          </a:p>
        </p:txBody>
      </p:sp>
      <p:pic>
        <p:nvPicPr>
          <p:cNvPr id="12" name="Picture 4" descr="D:\Copy\Handicap Interational\100 -- Shelter Inclusion\Trainings\Ressources\Illustrator\Circulation - blind-28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501" y="2896568"/>
            <a:ext cx="6453051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44208" y="4247735"/>
            <a:ext cx="1534792" cy="221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Z:\home\swm\MEGA\Handicap\200 - Graphic Production\HQ\Ressources\TT - Environ 1-96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68859" y="4470469"/>
            <a:ext cx="1762125" cy="199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462246" y="3284984"/>
            <a:ext cx="3240360" cy="324036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Music therapy sessions and psycho-drama sessions for children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Group therapy sessions for women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Distribution of items such as games for children, entertainment tools, drawing kit, and coloring kit, among many others </a:t>
            </a:r>
          </a:p>
          <a:p>
            <a:pPr marL="285750" indent="-285750">
              <a:buFont typeface="Wingdings" pitchFamily="2" charset="2"/>
              <a:buChar char="ü"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87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breeze.wav"/>
          </p:stSnd>
        </p:sndAc>
      </p:transition>
    </mc:Choice>
    <mc:Fallback xmlns="">
      <p:transition spd="slow">
        <p:sndAc>
          <p:stSnd>
            <p:snd r:embed="rId7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872" y="332656"/>
            <a:ext cx="5266928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Referral for Assistance</a:t>
            </a:r>
            <a:endParaRPr lang="en-US" b="1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80" y="188640"/>
            <a:ext cx="2785746" cy="100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2246" y="1412776"/>
            <a:ext cx="7710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Beneficiaries of physical and functional rehabilitation and their households are referred for other services to humanitarian actors , upon need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08401" y="2852936"/>
            <a:ext cx="3384376" cy="291871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Sectors most referred to include WASH, shelter, cash, Sexual &amp; Gender Based Violence, and health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No beneficiary file is closed until the referral is complete</a:t>
            </a:r>
          </a:p>
        </p:txBody>
      </p:sp>
      <p:sp>
        <p:nvSpPr>
          <p:cNvPr id="11" name="Oval 10"/>
          <p:cNvSpPr/>
          <p:nvPr/>
        </p:nvSpPr>
        <p:spPr>
          <a:xfrm>
            <a:off x="4921659" y="2695776"/>
            <a:ext cx="3666697" cy="346669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pic>
        <p:nvPicPr>
          <p:cNvPr id="12" name="Picture 8" descr="D:\Copy\Handicap Interational\100 -- Shelter Inclusion\Trainings\Ressources\Toilet-0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2725" y="2852936"/>
            <a:ext cx="987413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D:\Copy\Handicap Interational\100 -- Shelter Inclusion\Trainings\Ressources\Housing-0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3855092"/>
            <a:ext cx="987413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Copy\Handicap Interational\100 -- Shelter Inclusion\Trainings\Ressources\Water-0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971925"/>
            <a:ext cx="987413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D:\Copy\Handicap Interational\100 -- Shelter Inclusion\Trainings\Ressources\Food-0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7002" y="4889831"/>
            <a:ext cx="987413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65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breeze.wav"/>
          </p:stSnd>
        </p:sndAc>
      </p:transition>
    </mc:Choice>
    <mc:Fallback xmlns="">
      <p:transition spd="slow">
        <p:sndAc>
          <p:stSnd>
            <p:snd r:embed="rId8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7" t="20934" r="11511"/>
          <a:stretch/>
        </p:blipFill>
        <p:spPr>
          <a:xfrm>
            <a:off x="179512" y="548680"/>
            <a:ext cx="5328592" cy="52943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940" y="555310"/>
            <a:ext cx="2870238" cy="1512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9" t="6776" r="12695" b="14088"/>
          <a:stretch/>
        </p:blipFill>
        <p:spPr>
          <a:xfrm>
            <a:off x="5292080" y="4581128"/>
            <a:ext cx="3818060" cy="144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406" y="2204864"/>
            <a:ext cx="1659954" cy="23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01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breeze.wav"/>
          </p:stSnd>
        </p:sndAc>
      </p:transition>
    </mc:Choice>
    <mc:Fallback xmlns="">
      <p:transition spd="slow">
        <p:sndAc>
          <p:stSnd>
            <p:snd r:embed="rId7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334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Organizational Profile</vt:lpstr>
      <vt:lpstr>Services Provided in North Lebanon</vt:lpstr>
      <vt:lpstr>Inclusion</vt:lpstr>
      <vt:lpstr>Rehabilitation</vt:lpstr>
      <vt:lpstr>Psycho-Social Support Services</vt:lpstr>
      <vt:lpstr>Referral for Assistance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Vitaly El Dani</dc:creator>
  <cp:lastModifiedBy>DPM</cp:lastModifiedBy>
  <cp:revision>29</cp:revision>
  <dcterms:created xsi:type="dcterms:W3CDTF">2017-02-02T14:02:26Z</dcterms:created>
  <dcterms:modified xsi:type="dcterms:W3CDTF">2017-03-09T10:05:42Z</dcterms:modified>
</cp:coreProperties>
</file>